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2" r:id="rId4"/>
    <p:sldId id="258" r:id="rId6"/>
    <p:sldId id="259" r:id="rId7"/>
    <p:sldId id="272" r:id="rId8"/>
    <p:sldId id="27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FFFF"/>
    <a:srgbClr val="BABAB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84979694627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5865" y="-110490"/>
            <a:ext cx="14372590" cy="7078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59560" y="2663190"/>
            <a:ext cx="3379470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3399"/>
                </a:solidFill>
                <a:latin typeface="思源黑体 Heavy" panose="020B0A00000000000000" charset="-122"/>
                <a:ea typeface="思源黑体 Heavy" panose="020B0A00000000000000" charset="-122"/>
              </a:rPr>
              <a:t>N98</a:t>
            </a:r>
            <a:endParaRPr lang="zh-CN" altLang="en-US" sz="3200">
              <a:solidFill>
                <a:srgbClr val="003399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  <a:p>
            <a:r>
              <a:rPr lang="zh-CN" altLang="en-US" sz="3600">
                <a:latin typeface="思源黑体 Heavy" panose="020B0A00000000000000" charset="-122"/>
                <a:ea typeface="思源黑体 Heavy" panose="020B0A00000000000000" charset="-122"/>
              </a:rPr>
              <a:t>MPOS设备</a:t>
            </a:r>
            <a:endParaRPr lang="zh-CN" altLang="en-US" sz="3600">
              <a:latin typeface="思源黑体 Heavy" panose="020B0A00000000000000" charset="-122"/>
              <a:ea typeface="思源黑体 Heavy" panose="020B0A00000000000000" charset="-122"/>
            </a:endParaRPr>
          </a:p>
          <a:p>
            <a:r>
              <a:rPr lang="zh-CN" altLang="en-US">
                <a:latin typeface="思源黑体 Medium" panose="020B0600000000000000" charset="-122"/>
                <a:ea typeface="思源黑体 Medium" panose="020B0600000000000000" charset="-122"/>
              </a:rPr>
              <a:t>灵活的平台，使用方便</a:t>
            </a:r>
            <a:endParaRPr lang="zh-CN" altLang="en-US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3420" y="3444875"/>
            <a:ext cx="2948940" cy="2461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55" y="3462020"/>
            <a:ext cx="2948940" cy="2461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35" y="791845"/>
            <a:ext cx="2948940" cy="24612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0" y="791845"/>
            <a:ext cx="2948940" cy="2461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" y="791845"/>
            <a:ext cx="3013075" cy="5131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84350" y="4860290"/>
            <a:ext cx="1789430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latin typeface="思源黑体 Heavy" panose="020B0A00000000000000" charset="-122"/>
                <a:ea typeface="思源黑体 Heavy" panose="020B0A00000000000000" charset="-122"/>
              </a:rPr>
              <a:t>CPU</a:t>
            </a:r>
            <a:endParaRPr lang="zh-CN" altLang="en-US" sz="16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安全CPU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1405" y="2285365"/>
            <a:ext cx="2212975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latin typeface="思源黑体 Heavy" panose="020B0A00000000000000" charset="-122"/>
                <a:ea typeface="思源黑体 Heavy" panose="020B0A00000000000000" charset="-122"/>
              </a:rPr>
              <a:t>通讯方式</a:t>
            </a:r>
            <a:endParaRPr lang="zh-CN" altLang="en-US" sz="16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蓝牙通讯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96910" y="4860290"/>
            <a:ext cx="1789430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latin typeface="思源黑体 Heavy" panose="020B0A00000000000000" charset="-122"/>
                <a:ea typeface="思源黑体 Heavy" panose="020B0A00000000000000" charset="-122"/>
              </a:rPr>
              <a:t>灵活小巧</a:t>
            </a:r>
            <a:endParaRPr lang="zh-CN" altLang="en-US" sz="16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仅82g(含电池)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4578" y="4860290"/>
            <a:ext cx="2246630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多平台兼容</a:t>
            </a:r>
            <a:endParaRPr lang="zh-CN" altLang="en-US" sz="160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</a:rPr>
              <a:t>适配iso/Android/Windows</a:t>
            </a:r>
            <a:endParaRPr lang="zh-CN" altLang="en-US" sz="1200">
              <a:solidFill>
                <a:schemeClr val="bg1"/>
              </a:solidFill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96910" y="2285365"/>
            <a:ext cx="1789430" cy="731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PCI</a:t>
            </a:r>
            <a:endParaRPr lang="zh-CN" altLang="en-US" sz="160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</a:rPr>
              <a:t>通过PCI认证</a:t>
            </a:r>
            <a:endParaRPr lang="zh-CN" altLang="en-US" sz="1200">
              <a:solidFill>
                <a:schemeClr val="bg1"/>
              </a:solidFill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6907930589848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38045" y="19050"/>
            <a:ext cx="16276955" cy="70072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38555" y="667385"/>
            <a:ext cx="983678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产品安全可靠</a:t>
            </a:r>
            <a:endParaRPr lang="zh-CN" altLang="en-US" sz="320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</a:rPr>
              <a:t>通过PCI PTS 5.x, EMV L1和L2, EMVCL1，Paypass和Paywave等认证。 接受IC卡、磁条卡、非接卡和手机NFC支付</a:t>
            </a:r>
            <a:endParaRPr lang="zh-CN" altLang="en-US" sz="1400">
              <a:solidFill>
                <a:schemeClr val="bg1"/>
              </a:solidFill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5390" y="450850"/>
            <a:ext cx="396494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思源黑体 Heavy" panose="020B0A00000000000000" charset="-122"/>
                <a:ea typeface="思源黑体 Heavy" panose="020B0A00000000000000" charset="-122"/>
              </a:rPr>
              <a:t>强大的适配性</a:t>
            </a:r>
            <a:endParaRPr lang="zh-CN" altLang="en-US" sz="3200"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4060" y="604520"/>
            <a:ext cx="5257800" cy="332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思源黑体 Light" panose="020B0300000000000000" charset="-122"/>
                <a:ea typeface="思源黑体 Light" panose="020B0300000000000000" charset="-122"/>
              </a:rPr>
              <a:t>兼容多个平台 ios/Android/Windows。时尚设计，舒适方便。</a:t>
            </a:r>
            <a:endParaRPr lang="zh-CN" altLang="en-US" sz="14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5390" y="1518920"/>
            <a:ext cx="956564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62450" y="427990"/>
            <a:ext cx="366395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思源黑体 Heavy" panose="020B0A00000000000000" charset="-122"/>
                <a:ea typeface="思源黑体 Heavy" panose="020B0A00000000000000" charset="-122"/>
              </a:rPr>
              <a:t>支持多种支付场景</a:t>
            </a:r>
            <a:endParaRPr lang="zh-CN" altLang="en-US" sz="3200"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3105" y="1393825"/>
            <a:ext cx="4008120" cy="2004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01720" y="3423285"/>
            <a:ext cx="521335" cy="297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餐厅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63230" y="3423285"/>
            <a:ext cx="510540" cy="283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书店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1393190"/>
            <a:ext cx="3985895" cy="1993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93160" y="5778500"/>
            <a:ext cx="791210" cy="283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酒吧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835" y="3745230"/>
            <a:ext cx="4061460" cy="20307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87335" y="5778500"/>
            <a:ext cx="862330" cy="283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思源黑体 Light" panose="020B0300000000000000" charset="-122"/>
                <a:ea typeface="思源黑体 Light" panose="020B0300000000000000" charset="-122"/>
              </a:rPr>
              <a:t>自助餐厅</a:t>
            </a:r>
            <a:endParaRPr lang="zh-CN" altLang="en-US" sz="1200">
              <a:latin typeface="思源黑体 Light" panose="020B0300000000000000" charset="-122"/>
              <a:ea typeface="思源黑体 Light" panose="020B03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35" y="3745230"/>
            <a:ext cx="3985260" cy="1993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文本框 51"/>
          <p:cNvSpPr txBox="1"/>
          <p:nvPr/>
        </p:nvSpPr>
        <p:spPr>
          <a:xfrm>
            <a:off x="789305" y="1402080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处理器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32位安全CPU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9305" y="2825115"/>
            <a:ext cx="2540000" cy="85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银行卡受理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磁卡阅读器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IC卡阅读器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⾮接触卡阅读器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89305" y="3981450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电池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⼤容量电池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89305" y="5384800"/>
            <a:ext cx="2540000" cy="67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外形尺寸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90×59×16mm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（⻓×宽×⾼）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656330" y="1402080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储存器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⼤容量储存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656330" y="2825115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通讯⽅式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蓝⽛ 4.2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656330" y="3981450"/>
            <a:ext cx="2540000" cy="67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工作环境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温度：0℃~50℃,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湿度：5%~95%(⾮冷凝）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656330" y="5384800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重量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82g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443980" y="1402080"/>
            <a:ext cx="2223770" cy="67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显示器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1.4英⼨显⽰屏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128×64分辨率，带背光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443980" y="2825115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提示音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蜂鸣器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443980" y="3981450"/>
            <a:ext cx="2540000" cy="67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储存环境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  <a:sym typeface="+mn-ea"/>
              </a:rPr>
              <a:t>温度：-20℃~60℃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  <a:sym typeface="+mn-ea"/>
              </a:rPr>
              <a:t>湿度：5%~95%(⾮冷凝）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418320" y="1402080"/>
            <a:ext cx="2540000" cy="676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按键键盘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10个数字/字⺟键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5个功能键 1个开机键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418320" y="2825115"/>
            <a:ext cx="2540000" cy="493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物理接口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1个Micro USB接⼝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418320" y="3981450"/>
            <a:ext cx="2540000" cy="1224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>
                <a:latin typeface="思源黑体 Heavy" panose="020B0A00000000000000" charset="-122"/>
                <a:ea typeface="思源黑体 Heavy" panose="020B0A00000000000000" charset="-122"/>
              </a:rPr>
              <a:t>认证</a:t>
            </a:r>
            <a:endParaRPr lang="zh-CN" altLang="en-US" sz="1200">
              <a:latin typeface="思源黑体 Heavy" panose="020B0A00000000000000" charset="-122"/>
              <a:ea typeface="思源黑体 Heavy" panose="020B0A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PCI PTS 5.x,EMV L1&amp;L2, Paypass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Paywave,EMV Contactless L1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American ExpressPay,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Discover D-PAS，TQM,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latin typeface="思源黑体 Medium" panose="020B0600000000000000" charset="-122"/>
                <a:ea typeface="思源黑体 Medium" panose="020B0600000000000000" charset="-122"/>
              </a:rPr>
              <a:t>ABECS,Anatel,RoHS,etc.</a:t>
            </a:r>
            <a:endParaRPr lang="zh-CN" altLang="en-US" sz="1000"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67080" y="982345"/>
            <a:ext cx="100596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67080" y="213360"/>
            <a:ext cx="254000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思源黑体 Heavy" panose="020B0A00000000000000" charset="-122"/>
                <a:ea typeface="思源黑体 Heavy" panose="020B0A00000000000000" charset="-122"/>
              </a:rPr>
              <a:t>技术指标</a:t>
            </a:r>
            <a:endParaRPr lang="zh-CN" altLang="en-US" sz="3200"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宽屏</PresentationFormat>
  <Paragraphs>91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Heavy</vt:lpstr>
      <vt:lpstr>思源黑体 Medium</vt:lpstr>
      <vt:lpstr>思源黑体 Light</vt:lpstr>
      <vt:lpstr>微软雅黑</vt:lpstr>
      <vt:lpstr>Calibri Light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B311</cp:lastModifiedBy>
  <cp:revision>35</cp:revision>
  <dcterms:created xsi:type="dcterms:W3CDTF">2015-05-05T08:02:00Z</dcterms:created>
  <dcterms:modified xsi:type="dcterms:W3CDTF">2023-09-19T01:36:27Z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