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  <p:sldId id="270" r:id="rId10"/>
    <p:sldId id="272" r:id="rId11"/>
    <p:sldId id="27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FFFFF"/>
    <a:srgbClr val="BABAB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6866484202279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83335" y="-257810"/>
            <a:ext cx="14471650" cy="7127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9560" y="2663190"/>
            <a:ext cx="3379470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003399"/>
                </a:solidFill>
                <a:latin typeface="思源黑体 Heavy" panose="020B0A00000000000000" charset="-122"/>
                <a:ea typeface="思源黑体 Heavy" panose="020B0A00000000000000" charset="-122"/>
              </a:rPr>
              <a:t>NEW6220</a:t>
            </a:r>
            <a:endParaRPr lang="zh-CN" altLang="en-US" sz="3200">
              <a:solidFill>
                <a:srgbClr val="003399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600">
                <a:latin typeface="思源黑体 Heavy" panose="020B0A00000000000000" charset="-122"/>
                <a:ea typeface="思源黑体 Heavy" panose="020B0A00000000000000" charset="-122"/>
              </a:rPr>
              <a:t>电签POS</a:t>
            </a:r>
            <a:endParaRPr lang="zh-CN" altLang="en-US" sz="36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>
                <a:latin typeface="思源黑体 Medium" panose="020B0600000000000000" charset="-122"/>
                <a:ea typeface="思源黑体 Medium" panose="020B0600000000000000" charset="-122"/>
              </a:rPr>
              <a:t>4G收款，岂止于快</a:t>
            </a:r>
            <a:endParaRPr lang="zh-CN" altLang="en-US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文本框 51"/>
          <p:cNvSpPr txBox="1"/>
          <p:nvPr/>
        </p:nvSpPr>
        <p:spPr>
          <a:xfrm>
            <a:off x="912495" y="113855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处理器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⾼性能应⽤CPU+安全CPU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12495" y="204914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内置密码键盘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⽀持MK/SK密钥管理模式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⽀持RSA、AES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⽀持SM2-SM4算法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12495" y="30194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扫码摄像头（选配）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支持屏幕扫码预览，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识读1D&amp;2D码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700145" y="113855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储存器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l"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⼤容量存储器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700145" y="20491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磁卡阅读器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⽀持2/3磁道，符合ISO7811、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ISO7812标准、⽀持双向刷卡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700145" y="30194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通讯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4G LTE（Cat.1）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可选WIFI，支持2.4G频段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912495" y="394208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电源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DC 5V,1A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522085" y="1138555"/>
            <a:ext cx="222377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显⽰器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2.4英⼨电阻屏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⽀持电⼦签名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522085" y="20491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IC卡读写器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1个，符合ISO7816、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PBOC3.0标准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522085" y="301942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SIM卡座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1个，Nano型SIM卡槽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可选内置eSIM芯⽚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3700145" y="394208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电池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⼤容量锂电池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386570" y="113855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按键键盘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10个数字/字⺟键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5个功能键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1个开机键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386570" y="20491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⾮接触卡读写器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支持ISO14443 A&amp;B,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支持身份证识读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386570" y="301942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提示音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标配蜂鸣器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22085" y="3942080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外接接⼝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1个Type C USB接口，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用于充电，数据下载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86570" y="3942080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远程下载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⽀持NewTMS⽅式的远程下载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2495" y="480504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语⾔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中⽂/英⽂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700145" y="48050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⼯作环境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温度：0℃~50℃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相对湿度：10%~90% 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22085" y="4805045"/>
            <a:ext cx="2540000" cy="676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储藏环境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温度：-20℃~60℃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相对湿度：5%~95% RH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86570" y="480504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尺⼨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131,5*70*21mm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12495" y="5549265"/>
            <a:ext cx="2540000" cy="493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重量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98g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00145" y="5549265"/>
            <a:ext cx="2540000" cy="859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200">
                <a:latin typeface="思源黑体 Heavy" panose="020B0A00000000000000" charset="-122"/>
                <a:ea typeface="思源黑体 Heavy" panose="020B0A00000000000000" charset="-122"/>
              </a:rPr>
              <a:t>认证</a:t>
            </a:r>
            <a:endParaRPr lang="zh-CN" altLang="en-US" sz="12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UPTS 3.0,PBOC L1&amp;L2,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QPBOC L1&amp;L2,CTA,SRRC，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000">
                <a:latin typeface="思源黑体 Medium" panose="020B0600000000000000" charset="-122"/>
                <a:ea typeface="思源黑体 Medium" panose="020B0600000000000000" charset="-122"/>
              </a:rPr>
              <a:t>3C，商用密码产品型号认证</a:t>
            </a:r>
            <a:endParaRPr lang="zh-CN" altLang="en-US" sz="1000"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767080" y="1040765"/>
            <a:ext cx="10059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67080" y="302260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技术指标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065" y="3628390"/>
            <a:ext cx="3484880" cy="29089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235" y="3620135"/>
            <a:ext cx="3495040" cy="2917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065" y="267970"/>
            <a:ext cx="3495040" cy="2917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235" y="267970"/>
            <a:ext cx="3475355" cy="2900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" y="156845"/>
            <a:ext cx="3825240" cy="65138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8200" y="5551170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CPU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高性能应用CPU+安全CPU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87595" y="2174240"/>
            <a:ext cx="2540000" cy="457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大容量锂电池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24595" y="5659755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latin typeface="思源黑体 Heavy" panose="020B0A00000000000000" charset="-122"/>
                <a:ea typeface="思源黑体 Heavy" panose="020B0A00000000000000" charset="-122"/>
              </a:rPr>
              <a:t>通讯方式</a:t>
            </a:r>
            <a:endParaRPr lang="zh-CN" altLang="en-US" sz="1600"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4G/WIFI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88230" y="5659755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充电接口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Type-C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24595" y="2228215"/>
            <a:ext cx="2540000" cy="7315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2.4英寸彩屏</a:t>
            </a:r>
            <a:endParaRPr lang="zh-CN" altLang="en-US" sz="16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支持电子签名</a:t>
            </a:r>
            <a:endParaRPr lang="zh-CN" altLang="en-US" sz="12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75485" y="-182880"/>
            <a:ext cx="16142970" cy="7046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92375" y="692785"/>
            <a:ext cx="7661910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强劲处理性能，收款快人一步</a:t>
            </a:r>
            <a:endParaRPr lang="zh-CN" altLang="en-US" sz="32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思源黑体 Light" panose="020B0300000000000000" charset="-122"/>
                <a:ea typeface="思源黑体 Light" panose="020B0300000000000000" charset="-122"/>
              </a:rPr>
              <a:t>采用第二代Cat.1芯片，更智能化；行业领先的AP+SP架构，功能更强大</a:t>
            </a:r>
            <a:endParaRPr lang="zh-CN" altLang="en-US" sz="1400">
              <a:solidFill>
                <a:schemeClr val="bg1"/>
              </a:solidFill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274445" y="203200"/>
            <a:ext cx="293433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2.4英寸大屏 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收款一目了然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61815" y="650875"/>
            <a:ext cx="678815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TFT彩屏，支持电子签名，屏幕支持动画和图像显示，流畅运行，轻松定制专属界面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2035" y="1456690"/>
            <a:ext cx="10107930" cy="5088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220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2205" y="447040"/>
            <a:ext cx="5334635" cy="5822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55065" y="1965960"/>
            <a:ext cx="4998085" cy="1127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扫码预览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让收款“看得见”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55065" y="3164205"/>
            <a:ext cx="3927475" cy="1051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支持扫码预览功能，扫码对焦和拍照一样简单，深度扫码算法优化，结合强大处理性能，带来毫秒级的</a:t>
            </a: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  <a:sym typeface="+mn-ea"/>
              </a:rPr>
              <a:t>支付</a:t>
            </a: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体验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52920" y="2295525"/>
            <a:ext cx="51504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Type-C USB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52920" y="3502660"/>
            <a:ext cx="4669155" cy="94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一口御重口，万口要归一，正反随意可插，彻底摆脱插线的烦恼，与主流手机、平板、电脑均适配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  <a:p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" y="517525"/>
            <a:ext cx="4404995" cy="5822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16905355597788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77160" y="-173355"/>
            <a:ext cx="15613380" cy="7204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09625" y="2656205"/>
            <a:ext cx="6353175" cy="1280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品质卓越，稳定可靠</a:t>
            </a:r>
            <a:endParaRPr lang="zh-CN" altLang="en-US" sz="32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endParaRPr lang="zh-CN" altLang="en-US" sz="28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  <a:p>
            <a:r>
              <a:rPr lang="zh-CN" altLang="en-US" sz="1400">
                <a:solidFill>
                  <a:srgbClr val="FFFFFF"/>
                </a:solidFill>
                <a:latin typeface="思源黑体 Heavy" panose="020B0A00000000000000" charset="-122"/>
                <a:ea typeface="思源黑体 Heavy" panose="020B0A00000000000000" charset="-122"/>
              </a:rPr>
              <a:t>两千万台级出货，稳如泰山；设备返修率低至0.2%，无后顾之忧</a:t>
            </a:r>
            <a:endParaRPr lang="zh-CN" altLang="en-US" sz="1400">
              <a:solidFill>
                <a:srgbClr val="FFFFFF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 descr="62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1602740"/>
            <a:ext cx="3625850" cy="43840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860" y="1592580"/>
            <a:ext cx="3470910" cy="2038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75" y="3944620"/>
            <a:ext cx="342836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60" y="3944620"/>
            <a:ext cx="3475355" cy="2042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560" y="1602740"/>
            <a:ext cx="3475355" cy="2041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6940" y="557530"/>
            <a:ext cx="460565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顺应时代，多元支付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73165" y="711835"/>
            <a:ext cx="400685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Light" panose="020B0300000000000000" charset="-122"/>
                <a:ea typeface="思源黑体 Light" panose="020B0300000000000000" charset="-122"/>
              </a:rPr>
              <a:t>IC卡、磁条卡、NFC、微信、支付宝，应有尽有</a:t>
            </a:r>
            <a:endParaRPr lang="zh-CN" altLang="en-US" sz="14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40885" y="1864995"/>
            <a:ext cx="115316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非接卡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40885" y="4151630"/>
            <a:ext cx="124269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手机NFC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8645" y="1864995"/>
            <a:ext cx="136017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扫码交易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73440" y="1801495"/>
            <a:ext cx="16116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IC卡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473440" y="4151630"/>
            <a:ext cx="145034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思源黑体 Heavy" panose="020B0A00000000000000" charset="-122"/>
                <a:ea typeface="思源黑体 Heavy" panose="020B0A00000000000000" charset="-122"/>
              </a:rPr>
              <a:t>磁条卡</a:t>
            </a:r>
            <a:endParaRPr lang="zh-CN" altLang="en-US" sz="14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41825" y="447040"/>
            <a:ext cx="491045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思源黑体 Heavy" panose="020B0A00000000000000" charset="-122"/>
                <a:ea typeface="思源黑体 Heavy" panose="020B0A00000000000000" charset="-122"/>
              </a:rPr>
              <a:t>支持多种支付场景</a:t>
            </a:r>
            <a:endParaRPr lang="zh-CN" altLang="en-US" sz="3200"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2470" y="1290320"/>
            <a:ext cx="4007485" cy="2004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01085" y="3294380"/>
            <a:ext cx="521335" cy="297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餐馆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56245" y="3294380"/>
            <a:ext cx="51054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医院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2525" y="5768340"/>
            <a:ext cx="79121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银行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01305" y="5768340"/>
            <a:ext cx="862330" cy="283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latin typeface="思源黑体 Light" panose="020B0300000000000000" charset="-122"/>
                <a:ea typeface="思源黑体 Light" panose="020B0300000000000000" charset="-122"/>
              </a:rPr>
              <a:t>便利店</a:t>
            </a:r>
            <a:endParaRPr lang="zh-CN" altLang="en-US" sz="1200">
              <a:latin typeface="思源黑体 Light" panose="020B0300000000000000" charset="-122"/>
              <a:ea typeface="思源黑体 Light" panose="020B03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540" y="1290955"/>
            <a:ext cx="4003675" cy="20027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470" y="3674745"/>
            <a:ext cx="4007485" cy="20040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315" y="3674745"/>
            <a:ext cx="4079240" cy="20396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演示</Application>
  <PresentationFormat>宽屏</PresentationFormat>
  <Paragraphs>148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宋体</vt:lpstr>
      <vt:lpstr>Wingdings</vt:lpstr>
      <vt:lpstr>思源黑体 Heavy</vt:lpstr>
      <vt:lpstr>思源黑体 Medium</vt:lpstr>
      <vt:lpstr>思源黑体 Light</vt:lpstr>
      <vt:lpstr>微软雅黑 Light</vt:lpstr>
      <vt:lpstr>微软雅黑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B311</cp:lastModifiedBy>
  <cp:revision>43</cp:revision>
  <dcterms:created xsi:type="dcterms:W3CDTF">2015-05-05T08:02:00Z</dcterms:created>
  <dcterms:modified xsi:type="dcterms:W3CDTF">2023-10-10T07:41:47Z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</Properties>
</file>